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2" r:id="rId4"/>
    <p:sldId id="261" r:id="rId5"/>
    <p:sldId id="263" r:id="rId6"/>
    <p:sldId id="264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4A4D"/>
    <a:srgbClr val="66559F"/>
    <a:srgbClr val="553D31"/>
    <a:srgbClr val="548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47"/>
    <p:restoredTop sz="94745"/>
  </p:normalViewPr>
  <p:slideViewPr>
    <p:cSldViewPr snapToGrid="0">
      <p:cViewPr varScale="1">
        <p:scale>
          <a:sx n="95" d="100"/>
          <a:sy n="95" d="100"/>
        </p:scale>
        <p:origin x="2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7E3C-FB3C-D602-18C6-0223D6C1EC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E380F9-F451-18D6-952E-7393416136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099E6-FECA-67F1-BF70-8C4A9FC56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05AE7-EE9D-C6E4-88C6-A45D57F9E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9D7BD-CD56-73FA-D604-6341C4514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146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7AF25-EEF5-E50B-AE9B-5A434AD6C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6A9DE-4AF9-CE05-56B1-BC68DF5AC0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21A63-B3DF-ED7B-31A0-A20CCB240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2298E5-C48F-CA60-600B-BFA58045E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57108-F3EA-EBA4-DAEF-6C87B68D1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80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44CBD5-F111-950E-3ABC-8A183DF4DD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51EDE4-BD4D-8962-5CA6-BBE4F87C1B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A9C81-3721-5B23-4C32-1D773F25E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48661-C949-F89D-644E-358C196BD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EA953-D461-FDB2-31F2-95DCBBAFE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776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F79B-3253-5D74-802B-BA5FBC66D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5207C-251B-59F5-17E7-0DC601397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3C866-0274-95EE-18AB-FEF63E225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BFA38-34E1-4EDC-9463-0C58E00B7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83B54-0C82-ECF7-5E44-E90D164A8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586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3B5BD-9206-B183-1A01-7F338FBC2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6DBF0-A897-C300-04F5-6AB9F527E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1BBE1-03BD-0769-B540-DE4F559A6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2042A-D8C0-EDE3-451A-10C9D901E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384C6-B318-2ED6-D93B-7E6115A8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615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1CFDE-BCD1-57C5-196E-C16EDFBBC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B8D37-177A-9345-8526-B0B0610194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4AED22-9235-B542-60CC-CECC60CF6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0C45E-AF5B-AE2A-9A7A-F6A65F436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442E41-E2CA-1A1B-2C01-6443F0CE7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C9D921-F17B-9EBE-138A-5430B9A7E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59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7EE85-1C5C-6098-EDB9-694D5D21E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B4C719-CFB7-BBE5-CB72-A3F6AAC3F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7BA166-2BA2-DF60-7F89-DFC5973C3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04E1CF-D8AD-0873-F1D7-C0DCC7304E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DE5F64-2184-2A0E-5724-574690AA1F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778E51-24C7-F79A-DB23-C32BAB828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0D0955-89F6-0FE6-2FB9-9DAB2573C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C5FD26-C7D6-CD74-231A-EE6878792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03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95FC0-6C99-38D9-84DB-8D6813050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55BBDD-48C5-250F-65AB-D0B18AE78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CD006-D3EE-FA6D-0BF0-59E3459D5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ECAFCC-C82E-12A1-0670-4EE87859E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66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7224B6-F51C-0AB3-061D-6B9D0D9EC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290C97-B7D6-5230-71DF-347BC14E1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4A988-70FE-5349-0642-7BE4B7B05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53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56AE5-8280-2FA2-D795-219AF46C9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9EDE2-DD4D-A85E-3805-B0DD0A080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29B149-FA96-8C6D-64C0-DCFBB1746B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53ACA-A96D-F56E-6AE1-B9138EED2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4E1C7B-DD6D-2B5C-CC50-6B591E0C8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2ADFF-6CB7-7179-59AE-5A5936A56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267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F1D9-90BA-5ECC-2E33-357E6C9CF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7EE088-937B-1EC2-8DD7-76544881A8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380D5C-9670-E5EF-1B2D-6AAD6600C6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E70B3C-9471-F0AB-2AF5-A4855A3AF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F223C7-2959-7D80-7CAA-16366799B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870878-5D9E-E496-920F-ADE5DC81F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548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121FA3-F25B-EB57-442A-13B43155E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68A0F8-395B-BEC3-594D-500700056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1B221-73DB-C0C6-DECB-8868A195FF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4D982-2E2C-0449-B46F-86FDFCC5468F}" type="datetimeFigureOut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7C16F-7A3C-7B17-21CE-B3B160881E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F209E-FE1B-4DD8-4F45-E2CBBBF7C4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04755-383A-AC40-A718-CEB88D4D1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419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4A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D4F3A-276D-2DBF-C671-0E8E597CA3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Testmug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68B71B-B663-7C71-3494-81B2890620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5000" b="1" dirty="0">
                <a:solidFill>
                  <a:schemeClr val="bg1"/>
                </a:solidFill>
              </a:rPr>
              <a:t>Superpowers to manual testers</a:t>
            </a:r>
          </a:p>
        </p:txBody>
      </p:sp>
    </p:spTree>
    <p:extLst>
      <p:ext uri="{BB962C8B-B14F-4D97-AF65-F5344CB8AC3E}">
        <p14:creationId xmlns:p14="http://schemas.microsoft.com/office/powerpoint/2010/main" val="1617082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02F5E-0608-13F2-E846-E2EA1E075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257" y="142563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Current Automation solved execution speed. 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  <a:latin typeface="Arial Rounded MT Bold" panose="020F0704030504030204" pitchFamily="34" charset="77"/>
              </a:rPr>
              <a:t>Nobody solved test design labor.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06F999-1AF6-56A8-7403-C075AD4AC93E}"/>
              </a:ext>
            </a:extLst>
          </p:cNvPr>
          <p:cNvSpPr txBox="1"/>
          <p:nvPr/>
        </p:nvSpPr>
        <p:spPr>
          <a:xfrm>
            <a:off x="950257" y="2797719"/>
            <a:ext cx="852879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000" dirty="0">
                <a:solidFill>
                  <a:schemeClr val="bg1"/>
                </a:solidFill>
              </a:rPr>
              <a:t>The real bottleneck? </a:t>
            </a:r>
            <a:r>
              <a:rPr lang="en-US" sz="3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Not execution. Design.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D96E6E-5AF9-AF7F-E127-D3501F28A42B}"/>
              </a:ext>
            </a:extLst>
          </p:cNvPr>
          <p:cNvSpPr txBox="1"/>
          <p:nvPr/>
        </p:nvSpPr>
        <p:spPr>
          <a:xfrm>
            <a:off x="950258" y="786209"/>
            <a:ext cx="241150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The Problem: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C95506D-D729-0373-62F4-7ED295599F82}"/>
              </a:ext>
            </a:extLst>
          </p:cNvPr>
          <p:cNvSpPr txBox="1">
            <a:spLocks/>
          </p:cNvSpPr>
          <p:nvPr/>
        </p:nvSpPr>
        <p:spPr>
          <a:xfrm>
            <a:off x="950257" y="4677183"/>
            <a:ext cx="95115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</a:rPr>
              <a:t>Enterprises pour $20-30B annually into manual testing—</a:t>
            </a:r>
            <a:r>
              <a:rPr lang="en-US" sz="4000" b="1" dirty="0">
                <a:solidFill>
                  <a:schemeClr val="bg1"/>
                </a:solidFill>
                <a:latin typeface="Arial Rounded MT Bold" panose="020F0704030504030204" pitchFamily="34" charset="77"/>
              </a:rPr>
              <a:t>56% of all testing spend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867509-4A9D-5461-C250-B7B92AB8FED9}"/>
              </a:ext>
            </a:extLst>
          </p:cNvPr>
          <p:cNvSpPr txBox="1"/>
          <p:nvPr/>
        </p:nvSpPr>
        <p:spPr>
          <a:xfrm>
            <a:off x="950258" y="4037760"/>
            <a:ext cx="241150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Who cares:</a:t>
            </a:r>
          </a:p>
        </p:txBody>
      </p:sp>
    </p:spTree>
    <p:extLst>
      <p:ext uri="{BB962C8B-B14F-4D97-AF65-F5344CB8AC3E}">
        <p14:creationId xmlns:p14="http://schemas.microsoft.com/office/powerpoint/2010/main" val="2831999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02F5E-0608-13F2-E846-E2EA1E075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257" y="1621310"/>
            <a:ext cx="9390531" cy="1325563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85% of testing requires human judgment and never goes away. Instead of fighting that reality, </a:t>
            </a:r>
            <a:r>
              <a:rPr lang="en-US" sz="4000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 Rounded MT Bold" panose="020F0704030504030204" pitchFamily="34" charset="77"/>
              </a:rPr>
              <a:t>we amplify manual testers with AI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D96E6E-5AF9-AF7F-E127-D3501F28A42B}"/>
              </a:ext>
            </a:extLst>
          </p:cNvPr>
          <p:cNvSpPr txBox="1"/>
          <p:nvPr/>
        </p:nvSpPr>
        <p:spPr>
          <a:xfrm>
            <a:off x="950258" y="786209"/>
            <a:ext cx="241150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Insight: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C95506D-D729-0373-62F4-7ED295599F82}"/>
              </a:ext>
            </a:extLst>
          </p:cNvPr>
          <p:cNvSpPr txBox="1">
            <a:spLocks/>
          </p:cNvSpPr>
          <p:nvPr/>
        </p:nvSpPr>
        <p:spPr>
          <a:xfrm>
            <a:off x="950257" y="4677183"/>
            <a:ext cx="1030493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chemeClr val="bg1"/>
                </a:solidFill>
              </a:rPr>
              <a:t>Lovable/Bolt proved “describe intent → AI builds it” works for non-coders</a:t>
            </a:r>
            <a:endParaRPr lang="en-US" sz="3600" b="1" dirty="0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867509-4A9D-5461-C250-B7B92AB8FED9}"/>
              </a:ext>
            </a:extLst>
          </p:cNvPr>
          <p:cNvSpPr txBox="1"/>
          <p:nvPr/>
        </p:nvSpPr>
        <p:spPr>
          <a:xfrm>
            <a:off x="950258" y="4037760"/>
            <a:ext cx="241150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Why Now:</a:t>
            </a:r>
          </a:p>
        </p:txBody>
      </p:sp>
    </p:spTree>
    <p:extLst>
      <p:ext uri="{BB962C8B-B14F-4D97-AF65-F5344CB8AC3E}">
        <p14:creationId xmlns:p14="http://schemas.microsoft.com/office/powerpoint/2010/main" val="2866132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A1F844B-8745-2009-DE5F-D6601FE23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2939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Solution Demo</a:t>
            </a:r>
          </a:p>
        </p:txBody>
      </p:sp>
      <p:pic>
        <p:nvPicPr>
          <p:cNvPr id="10" name="Testmug-aibhoomi">
            <a:hlinkClick r:id="" action="ppaction://media"/>
            <a:extLst>
              <a:ext uri="{FF2B5EF4-FFF2-40B4-BE49-F238E27FC236}">
                <a16:creationId xmlns:a16="http://schemas.microsoft.com/office/drawing/2014/main" id="{0FFA28D8-FF72-CC9B-12DA-6E689589B0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8917" y="1238064"/>
            <a:ext cx="8794165" cy="532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5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3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A1F844B-8745-2009-DE5F-D6601FE23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Tech Architecture (Models, Data, Stack)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81CECE-B502-A45C-F776-1ADAE880AC20}"/>
              </a:ext>
            </a:extLst>
          </p:cNvPr>
          <p:cNvSpPr txBox="1"/>
          <p:nvPr/>
        </p:nvSpPr>
        <p:spPr>
          <a:xfrm>
            <a:off x="838200" y="1690688"/>
            <a:ext cx="5257800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Frontend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</a:rPr>
              <a:t>React 18 + TypeScript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</a:rPr>
              <a:t>Vite (fast build tool)</a:t>
            </a:r>
          </a:p>
          <a:p>
            <a:pPr marL="285750" indent="-285750">
              <a:buFontTx/>
              <a:buChar char="-"/>
            </a:pPr>
            <a:endParaRPr lang="en-IN" sz="2200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Desktop Framework</a:t>
            </a:r>
            <a:endParaRPr lang="en-IN" sz="2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</a:rPr>
              <a:t>Electron (cross-platform desktop app)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</a:rPr>
              <a:t>BrowserView (embedded Chromium for recording)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2200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AI &amp; Testing</a:t>
            </a:r>
            <a:endParaRPr lang="en-IN" sz="2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</a:rPr>
              <a:t>OpenAI GPT-4 / Groq API (test generation)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</a:rPr>
              <a:t>Playwright (test execution engine)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DF4E20-6A99-B21C-8C85-5AF46165A3B3}"/>
              </a:ext>
            </a:extLst>
          </p:cNvPr>
          <p:cNvSpPr txBox="1"/>
          <p:nvPr/>
        </p:nvSpPr>
        <p:spPr>
          <a:xfrm>
            <a:off x="6309472" y="1866037"/>
            <a:ext cx="483085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File Generation</a:t>
            </a:r>
            <a:endParaRPr lang="en-IN" sz="2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</a:rPr>
              <a:t>ExcelJS (Excel reports)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</a:rPr>
              <a:t>docx (Word reports with screenshots)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Storage</a:t>
            </a:r>
            <a:endParaRPr lang="en-IN" sz="2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</a:rPr>
              <a:t>Local file system (recordings, test cases, results)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</a:rPr>
              <a:t>SQLite-based session storage</a:t>
            </a:r>
          </a:p>
        </p:txBody>
      </p:sp>
    </p:spTree>
    <p:extLst>
      <p:ext uri="{BB962C8B-B14F-4D97-AF65-F5344CB8AC3E}">
        <p14:creationId xmlns:p14="http://schemas.microsoft.com/office/powerpoint/2010/main" val="3860996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55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A1F844B-8745-2009-DE5F-D6601FE23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Value &amp; GTM (Who Pays, How to Reach)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C29BEE-2732-F322-929C-ECE2ECC70929}"/>
              </a:ext>
            </a:extLst>
          </p:cNvPr>
          <p:cNvSpPr txBox="1"/>
          <p:nvPr/>
        </p:nvSpPr>
        <p:spPr>
          <a:xfrm>
            <a:off x="932329" y="2040312"/>
            <a:ext cx="113538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>
                <a:solidFill>
                  <a:schemeClr val="bg1">
                    <a:lumMod val="95000"/>
                  </a:schemeClr>
                </a:solidFill>
              </a:rPr>
              <a:t>QA Managers/Enterprise, </a:t>
            </a:r>
            <a:r>
              <a:rPr lang="en-US" sz="30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freemium-to-paid model. </a:t>
            </a:r>
          </a:p>
          <a:p>
            <a:endParaRPr lang="en-US" sz="25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25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500" b="1" dirty="0">
                <a:solidFill>
                  <a:srgbClr val="00B050"/>
                </a:solidFill>
              </a:rPr>
              <a:t>How to Reach: </a:t>
            </a:r>
          </a:p>
          <a:p>
            <a:r>
              <a:rPr lang="en-US" sz="2300" b="1" dirty="0">
                <a:solidFill>
                  <a:schemeClr val="bg1">
                    <a:lumMod val="95000"/>
                  </a:schemeClr>
                </a:solidFill>
              </a:rPr>
              <a:t>Product-led growth → Community marketing → Tool integrations → </a:t>
            </a:r>
            <a:r>
              <a:rPr lang="en-US" sz="23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Enterprise sales</a:t>
            </a:r>
            <a:r>
              <a:rPr lang="en-US" sz="2300" b="1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3856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A1F844B-8745-2009-DE5F-D6601FE23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Roadmap &amp; Risks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1E8EA1-B2A6-AC0F-0344-4DC61F1994AD}"/>
              </a:ext>
            </a:extLst>
          </p:cNvPr>
          <p:cNvSpPr txBox="1"/>
          <p:nvPr/>
        </p:nvSpPr>
        <p:spPr>
          <a:xfrm>
            <a:off x="995082" y="2690336"/>
            <a:ext cx="11040036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>
                <a:solidFill>
                  <a:srgbClr val="C64A4D"/>
                </a:solidFill>
              </a:rPr>
              <a:t>Roadmap: </a:t>
            </a:r>
          </a:p>
          <a:p>
            <a:r>
              <a:rPr lang="en-US" sz="2500" dirty="0">
                <a:solidFill>
                  <a:schemeClr val="bg1">
                    <a:lumMod val="95000"/>
                  </a:schemeClr>
                </a:solidFill>
              </a:rPr>
              <a:t>MVP essentials → 20 paid users → Feedback → Generalization → Enterprise scale.</a:t>
            </a:r>
          </a:p>
          <a:p>
            <a:endParaRPr lang="en-US" sz="25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500" b="1" dirty="0">
                <a:solidFill>
                  <a:srgbClr val="C64A4D"/>
                </a:solidFill>
              </a:rPr>
              <a:t>Risks: </a:t>
            </a:r>
          </a:p>
          <a:p>
            <a:r>
              <a:rPr lang="en-US" sz="2500" dirty="0">
                <a:solidFill>
                  <a:schemeClr val="bg1">
                    <a:lumMod val="95000"/>
                  </a:schemeClr>
                </a:solidFill>
              </a:rPr>
              <a:t>AI quality (manual edits), selectors (self-healing), adoption (freemium).</a:t>
            </a:r>
          </a:p>
        </p:txBody>
      </p:sp>
    </p:spTree>
    <p:extLst>
      <p:ext uri="{BB962C8B-B14F-4D97-AF65-F5344CB8AC3E}">
        <p14:creationId xmlns:p14="http://schemas.microsoft.com/office/powerpoint/2010/main" val="2039275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</TotalTime>
  <Words>246</Words>
  <Application>Microsoft Macintosh PowerPoint</Application>
  <PresentationFormat>Widescreen</PresentationFormat>
  <Paragraphs>42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Rounded MT Bold</vt:lpstr>
      <vt:lpstr>Calibri</vt:lpstr>
      <vt:lpstr>Calibri Light</vt:lpstr>
      <vt:lpstr>Office Theme 2013 - 2022</vt:lpstr>
      <vt:lpstr>Testmug</vt:lpstr>
      <vt:lpstr>Current Automation solved execution speed.  Nobody solved test design labor.</vt:lpstr>
      <vt:lpstr>85% of testing requires human judgment and never goes away. Instead of fighting that reality, we amplify manual testers with AI</vt:lpstr>
      <vt:lpstr>Solution Demo</vt:lpstr>
      <vt:lpstr>Tech Architecture (Models, Data, Stack)</vt:lpstr>
      <vt:lpstr>Value &amp; GTM (Who Pays, How to Reach)</vt:lpstr>
      <vt:lpstr>Roadmap &amp; Risks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Testmug</dc:title>
  <dc:creator>Krishna Teja Gaajula</dc:creator>
  <cp:lastModifiedBy>Krishna Teja Gaajula</cp:lastModifiedBy>
  <cp:revision>4</cp:revision>
  <dcterms:created xsi:type="dcterms:W3CDTF">2025-11-08T05:56:04Z</dcterms:created>
  <dcterms:modified xsi:type="dcterms:W3CDTF">2025-11-08T20:25:46Z</dcterms:modified>
</cp:coreProperties>
</file>

<file path=docProps/thumbnail.jpeg>
</file>